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9" r:id="rId3"/>
    <p:sldId id="256" r:id="rId4"/>
    <p:sldId id="282" r:id="rId5"/>
    <p:sldId id="297" r:id="rId6"/>
    <p:sldId id="300" r:id="rId7"/>
    <p:sldId id="284" r:id="rId8"/>
    <p:sldId id="298" r:id="rId9"/>
    <p:sldId id="299" r:id="rId10"/>
    <p:sldId id="274" r:id="rId11"/>
    <p:sldId id="29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9/20/2021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38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b="1" dirty="0" smtClean="0">
                <a:latin typeface="Aharoni" pitchFamily="2" charset="-79"/>
                <a:cs typeface="Aharoni" pitchFamily="2" charset="-79"/>
              </a:rPr>
              <a:t>Meaning and Definition of </a:t>
            </a:r>
            <a:r>
              <a:rPr lang="en-US" sz="2400" dirty="0" smtClean="0"/>
              <a:t> </a:t>
            </a:r>
            <a:r>
              <a:rPr lang="en-US" sz="2400" dirty="0" smtClean="0">
                <a:latin typeface="Aharoni" pitchFamily="2" charset="-79"/>
                <a:cs typeface="Aharoni" pitchFamily="2" charset="-79"/>
              </a:rPr>
              <a:t>Marketing Mix?</a:t>
            </a:r>
            <a:endParaRPr lang="en-US" sz="2400" b="1" dirty="0">
              <a:latin typeface="Aharoni" pitchFamily="2" charset="-79"/>
              <a:cs typeface="Aharoni" pitchFamily="2" charset="-79"/>
            </a:endParaRPr>
          </a:p>
        </p:txBody>
      </p:sp>
      <p:sp>
        <p:nvSpPr>
          <p:cNvPr id="4" name="TextBox 3"/>
          <p:cNvSpPr txBox="1"/>
          <p:nvPr/>
        </p:nvSpPr>
        <p:spPr>
          <a:xfrm>
            <a:off x="228600" y="1447800"/>
            <a:ext cx="8458200" cy="3416320"/>
          </a:xfrm>
          <a:prstGeom prst="rect">
            <a:avLst/>
          </a:prstGeom>
          <a:solidFill>
            <a:schemeClr val="bg1"/>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pPr algn="ctr"/>
            <a:r>
              <a:rPr lang="en-US" sz="2400" dirty="0" smtClean="0">
                <a:latin typeface="Aharoni" pitchFamily="2" charset="-79"/>
                <a:cs typeface="Aharoni" pitchFamily="2" charset="-79"/>
              </a:rPr>
              <a:t>Meaning:- Marketing mix means of Combination of </a:t>
            </a:r>
          </a:p>
          <a:p>
            <a:pPr algn="ctr"/>
            <a:r>
              <a:rPr lang="en-US" sz="2400" dirty="0" smtClean="0">
                <a:latin typeface="Aharoni" pitchFamily="2" charset="-79"/>
                <a:cs typeface="Aharoni" pitchFamily="2" charset="-79"/>
              </a:rPr>
              <a:t>“</a:t>
            </a:r>
            <a:r>
              <a:rPr lang="en-US" sz="2400" b="1" dirty="0" smtClean="0">
                <a:cs typeface="Aharoni" pitchFamily="2" charset="-79"/>
              </a:rPr>
              <a:t>4</a:t>
            </a:r>
            <a:r>
              <a:rPr lang="en-US" sz="2400" dirty="0" smtClean="0">
                <a:latin typeface="Aharoni" pitchFamily="2" charset="-79"/>
                <a:cs typeface="Aharoni" pitchFamily="2" charset="-79"/>
              </a:rPr>
              <a:t> Ps” i.e. Product, Price, Place &amp; Promotion  </a:t>
            </a:r>
          </a:p>
          <a:p>
            <a:pPr algn="ctr"/>
            <a:endParaRPr lang="en-US" sz="2400" dirty="0">
              <a:latin typeface="Aharoni" pitchFamily="2" charset="-79"/>
              <a:cs typeface="Aharoni" pitchFamily="2" charset="-79"/>
            </a:endParaRPr>
          </a:p>
          <a:p>
            <a:pPr algn="ctr"/>
            <a:endParaRPr lang="en-US" sz="2400" dirty="0" smtClean="0">
              <a:latin typeface="Aharoni" pitchFamily="2" charset="-79"/>
              <a:cs typeface="Aharoni" pitchFamily="2" charset="-79"/>
            </a:endParaRPr>
          </a:p>
          <a:p>
            <a:pPr algn="ctr"/>
            <a:r>
              <a:rPr lang="en-US" sz="2400" dirty="0" smtClean="0">
                <a:latin typeface="Aharoni" pitchFamily="2" charset="-79"/>
                <a:cs typeface="Aharoni" pitchFamily="2" charset="-79"/>
              </a:rPr>
              <a:t>Definition:- In 1960, E. Jerome McCarthy defines </a:t>
            </a:r>
          </a:p>
          <a:p>
            <a:pPr algn="ctr"/>
            <a:r>
              <a:rPr lang="en-US" sz="2400" dirty="0" smtClean="0">
                <a:latin typeface="Aharoni" pitchFamily="2" charset="-79"/>
                <a:cs typeface="Aharoni" pitchFamily="2" charset="-79"/>
              </a:rPr>
              <a:t>“The basis of Marketing operations is the co-ordination of four key variables, namely : Product, Price, Place and Promotion”. </a:t>
            </a:r>
            <a:endParaRPr lang="en-US" sz="2400" dirty="0">
              <a:latin typeface="Aharoni" pitchFamily="2" charset="-79"/>
              <a:cs typeface="Aharoni" pitchFamily="2" charset="-79"/>
            </a:endParaRPr>
          </a:p>
        </p:txBody>
      </p:sp>
      <p:sp>
        <p:nvSpPr>
          <p:cNvPr id="5" name="TextBox 4"/>
          <p:cNvSpPr txBox="1"/>
          <p:nvPr/>
        </p:nvSpPr>
        <p:spPr>
          <a:xfrm>
            <a:off x="2971800" y="5486400"/>
            <a:ext cx="57912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 Way to remember :- -co-ordination of four key variables,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990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0 0  L 0 -0.33295  E" pathEditMode="relative" ptsTypes="">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MHRM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3200" dirty="0" smtClean="0">
                <a:solidFill>
                  <a:schemeClr val="tx1"/>
                </a:solidFill>
                <a:latin typeface="Algerian" pitchFamily="82" charset="0"/>
              </a:rPr>
              <a:t>By </a:t>
            </a:r>
          </a:p>
          <a:p>
            <a:r>
              <a:rPr lang="en-US" sz="3200" dirty="0" smtClean="0">
                <a:solidFill>
                  <a:schemeClr val="tx1"/>
                </a:solidFill>
                <a:latin typeface="Algerian" pitchFamily="82" charset="0"/>
              </a:rPr>
              <a:t>Dr. Dhiraj Ovhal </a:t>
            </a:r>
          </a:p>
          <a:p>
            <a:r>
              <a:rPr lang="en-US" sz="3200" dirty="0" smtClean="0">
                <a:solidFill>
                  <a:schemeClr val="tx1"/>
                </a:solidFill>
                <a:latin typeface="Algerian" pitchFamily="82" charset="0"/>
              </a:rPr>
              <a:t>HOD of Commerce  </a:t>
            </a:r>
            <a:endParaRPr lang="en-US" sz="3200" dirty="0">
              <a:solidFill>
                <a:schemeClr val="tx1"/>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1"/>
            <a:ext cx="9144000" cy="6857999"/>
          </a:xfrm>
        </p:spPr>
      </p:pic>
      <p:sp>
        <p:nvSpPr>
          <p:cNvPr id="11" name="TextBox 10"/>
          <p:cNvSpPr txBox="1"/>
          <p:nvPr/>
        </p:nvSpPr>
        <p:spPr>
          <a:xfrm>
            <a:off x="914400" y="1143000"/>
            <a:ext cx="7848600" cy="1938992"/>
          </a:xfrm>
          <a:prstGeom prst="rect">
            <a:avLst/>
          </a:prstGeom>
          <a:solidFill>
            <a:schemeClr val="accent2"/>
          </a:solidFill>
        </p:spPr>
        <p:txBody>
          <a:bodyPr wrap="square" rtlCol="0">
            <a:spAutoFit/>
          </a:bodyPr>
          <a:lstStyle/>
          <a:p>
            <a:pPr algn="ctr"/>
            <a:r>
              <a:rPr lang="en-US" sz="4000" dirty="0" smtClean="0">
                <a:solidFill>
                  <a:schemeClr val="bg1"/>
                </a:solidFill>
                <a:latin typeface="Aharoni" pitchFamily="2" charset="-79"/>
                <a:cs typeface="Aharoni" pitchFamily="2" charset="-79"/>
              </a:rPr>
              <a:t> Chapter -</a:t>
            </a:r>
            <a:r>
              <a:rPr lang="en-US" sz="4000" b="1" dirty="0" smtClean="0">
                <a:solidFill>
                  <a:schemeClr val="bg1"/>
                </a:solidFill>
                <a:latin typeface="Aharoni" pitchFamily="2" charset="-79"/>
                <a:cs typeface="Aharoni" pitchFamily="2" charset="-79"/>
              </a:rPr>
              <a:t>3</a:t>
            </a:r>
            <a:r>
              <a:rPr lang="en-US" sz="4000" dirty="0" smtClean="0">
                <a:solidFill>
                  <a:schemeClr val="bg1"/>
                </a:solidFill>
                <a:latin typeface="Aharoni" pitchFamily="2" charset="-79"/>
                <a:cs typeface="Aharoni" pitchFamily="2" charset="-79"/>
              </a:rPr>
              <a:t> </a:t>
            </a:r>
          </a:p>
          <a:p>
            <a:pPr algn="ctr"/>
            <a:r>
              <a:rPr lang="en-US" sz="4000" dirty="0" smtClean="0">
                <a:solidFill>
                  <a:schemeClr val="bg1"/>
                </a:solidFill>
                <a:latin typeface="Aharoni" pitchFamily="2" charset="-79"/>
                <a:cs typeface="Aharoni" pitchFamily="2" charset="-79"/>
              </a:rPr>
              <a:t>Marketing Decision –II </a:t>
            </a:r>
          </a:p>
          <a:p>
            <a:pPr algn="ctr"/>
            <a:r>
              <a:rPr lang="en-US" sz="4000" dirty="0" smtClean="0">
                <a:solidFill>
                  <a:schemeClr val="bg1"/>
                </a:solidFill>
                <a:latin typeface="Aharoni" pitchFamily="2" charset="-79"/>
                <a:cs typeface="Aharoni" pitchFamily="2" charset="-79"/>
              </a:rPr>
              <a:t>(Place and Promotion)</a:t>
            </a: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990600" y="838200"/>
            <a:ext cx="6934200" cy="46166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2400" dirty="0" smtClean="0"/>
              <a:t>Q.2. Channels of Distribution:-</a:t>
            </a:r>
            <a:endParaRPr lang="en-US" sz="2400" b="1" dirty="0">
              <a:solidFill>
                <a:schemeClr val="bg1"/>
              </a:solidFill>
              <a:latin typeface="Aharoni" pitchFamily="2" charset="-79"/>
              <a:cs typeface="Aharoni" pitchFamily="2" charset="-79"/>
            </a:endParaRPr>
          </a:p>
        </p:txBody>
      </p:sp>
      <p:sp>
        <p:nvSpPr>
          <p:cNvPr id="9" name="TextBox 8"/>
          <p:cNvSpPr txBox="1"/>
          <p:nvPr/>
        </p:nvSpPr>
        <p:spPr>
          <a:xfrm>
            <a:off x="609600" y="4267200"/>
            <a:ext cx="7772400" cy="233910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                                                  </a:t>
            </a:r>
            <a:endParaRPr lang="en-US" b="1" dirty="0">
              <a:solidFill>
                <a:schemeClr val="bg1"/>
              </a:solidFill>
            </a:endParaRPr>
          </a:p>
          <a:p>
            <a:r>
              <a:rPr lang="en-US" dirty="0" smtClean="0">
                <a:solidFill>
                  <a:schemeClr val="bg1"/>
                </a:solidFill>
              </a:rPr>
              <a:t> </a:t>
            </a:r>
            <a:r>
              <a:rPr lang="en-US" sz="3200" dirty="0" smtClean="0"/>
              <a:t>Basically Two channels of Distribution like 1….Traditional Channel and </a:t>
            </a:r>
          </a:p>
          <a:p>
            <a:r>
              <a:rPr lang="en-US" sz="3200" dirty="0" smtClean="0"/>
              <a:t>2….Recent /Contemporary /New channels of distribution</a:t>
            </a:r>
            <a:endParaRPr lang="en-US" sz="3200" b="1" dirty="0">
              <a:solidFill>
                <a:schemeClr val="bg1"/>
              </a:solidFill>
              <a:latin typeface="Aharoni" pitchFamily="2" charset="-79"/>
              <a:cs typeface="Aharoni" pitchFamily="2" charset="-79"/>
            </a:endParaRPr>
          </a:p>
        </p:txBody>
      </p:sp>
      <p:sp>
        <p:nvSpPr>
          <p:cNvPr id="7" name="TextBox 6"/>
          <p:cNvSpPr txBox="1"/>
          <p:nvPr/>
        </p:nvSpPr>
        <p:spPr>
          <a:xfrm>
            <a:off x="457200" y="1359456"/>
            <a:ext cx="7772400" cy="2831544"/>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dirty="0" smtClean="0"/>
              <a:t>                                                  </a:t>
            </a:r>
            <a:endParaRPr lang="en-US" b="1" dirty="0">
              <a:solidFill>
                <a:schemeClr val="bg1"/>
              </a:solidFill>
            </a:endParaRPr>
          </a:p>
          <a:p>
            <a:r>
              <a:rPr lang="en-US" dirty="0" smtClean="0">
                <a:solidFill>
                  <a:schemeClr val="bg1"/>
                </a:solidFill>
              </a:rPr>
              <a:t> </a:t>
            </a:r>
            <a:r>
              <a:rPr lang="en-US" sz="3200" b="1" dirty="0" smtClean="0"/>
              <a:t>MEANING OF DISTRIBUTION CHANNELS</a:t>
            </a:r>
            <a:endParaRPr lang="en-US" sz="3200" dirty="0" smtClean="0"/>
          </a:p>
          <a:p>
            <a:r>
              <a:rPr lang="en-US" sz="3200" i="1" dirty="0" smtClean="0"/>
              <a:t>William Stanton defines “A channel of distribution is the route taken by the title to the product as it moves from the producer to the ultimate consumer or industrial user."</a:t>
            </a: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1066800" y="1143000"/>
            <a:ext cx="6934200" cy="46166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2400" dirty="0" smtClean="0"/>
              <a:t>Q.2. Channels of Distribution:- Traditional </a:t>
            </a:r>
            <a:r>
              <a:rPr lang="en-US" sz="2400" dirty="0" smtClean="0"/>
              <a:t>Methods </a:t>
            </a:r>
            <a:endParaRPr lang="en-US" sz="2400" b="1" dirty="0">
              <a:solidFill>
                <a:schemeClr val="bg1"/>
              </a:solidFill>
              <a:latin typeface="Aharoni" pitchFamily="2" charset="-79"/>
              <a:cs typeface="Aharoni" pitchFamily="2" charset="-79"/>
            </a:endParaRPr>
          </a:p>
        </p:txBody>
      </p:sp>
      <p:sp>
        <p:nvSpPr>
          <p:cNvPr id="9" name="TextBox 8"/>
          <p:cNvSpPr txBox="1"/>
          <p:nvPr/>
        </p:nvSpPr>
        <p:spPr>
          <a:xfrm>
            <a:off x="533400" y="4495800"/>
            <a:ext cx="7772400" cy="184665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                                                  </a:t>
            </a:r>
            <a:endParaRPr lang="en-US" b="1" dirty="0">
              <a:solidFill>
                <a:schemeClr val="bg1"/>
              </a:solidFill>
            </a:endParaRPr>
          </a:p>
          <a:p>
            <a:r>
              <a:rPr lang="en-US" dirty="0" smtClean="0">
                <a:solidFill>
                  <a:schemeClr val="bg1"/>
                </a:solidFill>
              </a:rPr>
              <a:t> </a:t>
            </a:r>
            <a:r>
              <a:rPr lang="en-US" sz="3200" b="1" dirty="0" smtClean="0"/>
              <a:t>Indirect Marketing Channels – </a:t>
            </a:r>
          </a:p>
          <a:p>
            <a:r>
              <a:rPr lang="en-US" sz="3200" b="1" dirty="0" smtClean="0"/>
              <a:t>where the manufacturer sells to the final consumer with the help of intermediaries.</a:t>
            </a:r>
            <a:endParaRPr lang="en-US" sz="3200" dirty="0" smtClean="0"/>
          </a:p>
        </p:txBody>
      </p:sp>
      <p:sp>
        <p:nvSpPr>
          <p:cNvPr id="7" name="TextBox 6"/>
          <p:cNvSpPr txBox="1"/>
          <p:nvPr/>
        </p:nvSpPr>
        <p:spPr>
          <a:xfrm>
            <a:off x="381000" y="1828800"/>
            <a:ext cx="7772400" cy="233910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dirty="0" smtClean="0"/>
              <a:t>                                                  </a:t>
            </a:r>
            <a:endParaRPr lang="en-US" b="1" dirty="0">
              <a:solidFill>
                <a:schemeClr val="bg1"/>
              </a:solidFill>
            </a:endParaRPr>
          </a:p>
          <a:p>
            <a:r>
              <a:rPr lang="en-US" dirty="0" smtClean="0">
                <a:solidFill>
                  <a:schemeClr val="bg1"/>
                </a:solidFill>
              </a:rPr>
              <a:t> </a:t>
            </a:r>
            <a:r>
              <a:rPr lang="en-US" sz="3200" b="1" dirty="0" smtClean="0"/>
              <a:t>Direct Marketing Channel – </a:t>
            </a:r>
          </a:p>
          <a:p>
            <a:r>
              <a:rPr lang="en-US" sz="3200" b="1" dirty="0" smtClean="0"/>
              <a:t>where the manufacturer directly sells to the final consumer without the help of intermediaries.</a:t>
            </a: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cxnSp>
        <p:nvCxnSpPr>
          <p:cNvPr id="22" name="Straight Arrow Connector 21"/>
          <p:cNvCxnSpPr/>
          <p:nvPr/>
        </p:nvCxnSpPr>
        <p:spPr>
          <a:xfrm>
            <a:off x="6248400" y="6018212"/>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pic>
        <p:nvPicPr>
          <p:cNvPr id="15362" name="Picture 2"/>
          <p:cNvPicPr>
            <a:picLocks noChangeAspect="1" noChangeArrowheads="1"/>
          </p:cNvPicPr>
          <p:nvPr/>
        </p:nvPicPr>
        <p:blipFill>
          <a:blip r:embed="rId3"/>
          <a:srcRect/>
          <a:stretch>
            <a:fillRect/>
          </a:stretch>
        </p:blipFill>
        <p:spPr bwMode="auto">
          <a:xfrm>
            <a:off x="152400" y="297216"/>
            <a:ext cx="8762999" cy="6210687"/>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dissolve">
                                      <p:cBhvr>
                                        <p:cTn id="7" dur="5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381000"/>
            <a:ext cx="8763000" cy="5509200"/>
          </a:xfrm>
          <a:prstGeom prst="rect">
            <a:avLst/>
          </a:prstGeom>
          <a:solidFill>
            <a:srgbClr val="92D050"/>
          </a:solidFill>
        </p:spPr>
        <p:txBody>
          <a:bodyPr wrap="square" rtlCol="0">
            <a:spAutoFit/>
          </a:bodyPr>
          <a:lstStyle/>
          <a:p>
            <a:r>
              <a:rPr lang="en-US" sz="3200" b="1" dirty="0" smtClean="0">
                <a:solidFill>
                  <a:schemeClr val="bg1"/>
                </a:solidFill>
              </a:rPr>
              <a:t>1. Direct Channel of Distribution (Manufacturer - Consumer):</a:t>
            </a:r>
            <a:endParaRPr lang="en-US" sz="3200" dirty="0" smtClean="0">
              <a:solidFill>
                <a:schemeClr val="bg1"/>
              </a:solidFill>
            </a:endParaRPr>
          </a:p>
          <a:p>
            <a:r>
              <a:rPr lang="en-US" sz="3200" dirty="0" smtClean="0">
                <a:solidFill>
                  <a:schemeClr val="bg1"/>
                </a:solidFill>
              </a:rPr>
              <a:t>The direct channel of distribution is also known as zero-level marketing channel. In the direct channel there are no intermediaries between the producer and the final buyer. The producer sells directly to final buyers through his own network of stores or at a centrally located place or by appointing door-to door sales-force.</a:t>
            </a:r>
          </a:p>
          <a:p>
            <a:r>
              <a:rPr lang="en-US" sz="3200" dirty="0" smtClean="0"/>
              <a:t/>
            </a:r>
            <a:br>
              <a:rPr lang="en-US" sz="3200" dirty="0" smtClean="0"/>
            </a:br>
            <a:endParaRPr lang="en-US" sz="32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381000"/>
            <a:ext cx="8763000" cy="6186309"/>
          </a:xfrm>
          <a:prstGeom prst="rect">
            <a:avLst/>
          </a:prstGeom>
          <a:solidFill>
            <a:srgbClr val="92D050"/>
          </a:solidFill>
        </p:spPr>
        <p:txBody>
          <a:bodyPr wrap="square" rtlCol="0">
            <a:spAutoFit/>
          </a:bodyPr>
          <a:lstStyle/>
          <a:p>
            <a:r>
              <a:rPr lang="en-US" sz="3200" dirty="0" smtClean="0"/>
              <a:t>Reasons for direct selling:</a:t>
            </a:r>
          </a:p>
          <a:p>
            <a:pPr>
              <a:buFont typeface="Wingdings" pitchFamily="2" charset="2"/>
              <a:buChar char="Ø"/>
            </a:pPr>
            <a:r>
              <a:rPr lang="en-US" sz="2000" b="1" dirty="0" smtClean="0">
                <a:solidFill>
                  <a:schemeClr val="bg1"/>
                </a:solidFill>
                <a:latin typeface="Aharoni" pitchFamily="2" charset="-79"/>
                <a:cs typeface="Aharoni" pitchFamily="2" charset="-79"/>
              </a:rPr>
              <a:t>The producers can have greater control over the distribution of their products. Non-availability of middlemen or reluctance from middlemen to stock the goods.</a:t>
            </a:r>
          </a:p>
          <a:p>
            <a:pPr>
              <a:buFont typeface="Wingdings" pitchFamily="2" charset="2"/>
              <a:buChar char="Ø"/>
            </a:pPr>
            <a:r>
              <a:rPr lang="en-US" sz="2000" b="1" dirty="0" smtClean="0">
                <a:solidFill>
                  <a:schemeClr val="bg1"/>
                </a:solidFill>
                <a:latin typeface="Aharoni" pitchFamily="2" charset="-79"/>
                <a:cs typeface="Aharoni" pitchFamily="2" charset="-79"/>
              </a:rPr>
              <a:t> Producers of heavy/bulky goods transport directly to the final buyer, to reduce handling and transport costs.</a:t>
            </a:r>
          </a:p>
          <a:p>
            <a:pPr>
              <a:buFont typeface="Wingdings" pitchFamily="2" charset="2"/>
              <a:buChar char="Ø"/>
            </a:pPr>
            <a:r>
              <a:rPr lang="en-US" sz="2000" b="1" dirty="0" smtClean="0">
                <a:solidFill>
                  <a:schemeClr val="bg1"/>
                </a:solidFill>
                <a:latin typeface="Aharoni" pitchFamily="2" charset="-79"/>
                <a:cs typeface="Aharoni" pitchFamily="2" charset="-79"/>
              </a:rPr>
              <a:t>Producers that cater to a few customers may sell directly.</a:t>
            </a:r>
          </a:p>
          <a:p>
            <a:pPr>
              <a:buFont typeface="Wingdings" pitchFamily="2" charset="2"/>
              <a:buChar char="Ø"/>
            </a:pPr>
            <a:r>
              <a:rPr lang="en-US" sz="2000" b="1" dirty="0" smtClean="0">
                <a:solidFill>
                  <a:schemeClr val="bg1"/>
                </a:solidFill>
                <a:latin typeface="Aharoni" pitchFamily="2" charset="-79"/>
                <a:cs typeface="Aharoni" pitchFamily="2" charset="-79"/>
              </a:rPr>
              <a:t>Complex or high-tech products which require good </a:t>
            </a:r>
            <a:r>
              <a:rPr lang="en-US" sz="2000" b="1" dirty="0" smtClean="0">
                <a:solidFill>
                  <a:schemeClr val="bg1"/>
                </a:solidFill>
                <a:latin typeface="Aharoni" pitchFamily="2" charset="-79"/>
                <a:cs typeface="Aharoni" pitchFamily="2" charset="-79"/>
              </a:rPr>
              <a:t>after sales-service </a:t>
            </a:r>
            <a:r>
              <a:rPr lang="en-US" sz="2000" b="1" dirty="0" smtClean="0">
                <a:solidFill>
                  <a:schemeClr val="bg1"/>
                </a:solidFill>
                <a:latin typeface="Aharoni" pitchFamily="2" charset="-79"/>
                <a:cs typeface="Aharoni" pitchFamily="2" charset="-79"/>
              </a:rPr>
              <a:t>may directly sell to the final buyers.</a:t>
            </a:r>
          </a:p>
          <a:p>
            <a:pPr>
              <a:buFont typeface="Wingdings" pitchFamily="2" charset="2"/>
              <a:buChar char="Ø"/>
            </a:pPr>
            <a:r>
              <a:rPr lang="en-US" sz="2000" b="1" dirty="0" smtClean="0">
                <a:solidFill>
                  <a:schemeClr val="bg1"/>
                </a:solidFill>
                <a:latin typeface="Aharoni" pitchFamily="2" charset="-79"/>
                <a:cs typeface="Aharoni" pitchFamily="2" charset="-79"/>
              </a:rPr>
              <a:t>Producers who wish to have direct contact with their final buyers to get first hand information.</a:t>
            </a:r>
          </a:p>
          <a:p>
            <a:pPr>
              <a:buFont typeface="Wingdings" pitchFamily="2" charset="2"/>
              <a:buChar char="Ø"/>
            </a:pPr>
            <a:r>
              <a:rPr lang="en-US" sz="2000" b="1" dirty="0" smtClean="0">
                <a:solidFill>
                  <a:schemeClr val="bg1"/>
                </a:solidFill>
                <a:latin typeface="Aharoni" pitchFamily="2" charset="-79"/>
                <a:cs typeface="Aharoni" pitchFamily="2" charset="-79"/>
              </a:rPr>
              <a:t>Producers who sell through the internet do not require intermediaries.</a:t>
            </a:r>
          </a:p>
          <a:p>
            <a:pPr>
              <a:buFont typeface="Wingdings" pitchFamily="2" charset="2"/>
              <a:buChar char="Ø"/>
            </a:pPr>
            <a:r>
              <a:rPr lang="en-US" sz="2000" b="1" dirty="0" smtClean="0">
                <a:solidFill>
                  <a:schemeClr val="bg1"/>
                </a:solidFill>
                <a:latin typeface="Aharoni" pitchFamily="2" charset="-79"/>
                <a:cs typeface="Aharoni" pitchFamily="2" charset="-79"/>
              </a:rPr>
              <a:t>Small business establishments like hotels, bakeries etc., can conveniently sell directly to local customers.</a:t>
            </a:r>
          </a:p>
          <a:p>
            <a:r>
              <a:rPr lang="en-US" sz="2000" b="1" dirty="0" smtClean="0">
                <a:latin typeface="Aharoni" pitchFamily="2" charset="-79"/>
                <a:cs typeface="Aharoni" pitchFamily="2" charset="-79"/>
              </a:rPr>
              <a:t/>
            </a:r>
            <a:br>
              <a:rPr lang="en-US" sz="2000" b="1" dirty="0" smtClean="0">
                <a:latin typeface="Aharoni" pitchFamily="2" charset="-79"/>
                <a:cs typeface="Aharoni" pitchFamily="2" charset="-79"/>
              </a:rPr>
            </a:br>
            <a:r>
              <a:rPr lang="en-US" sz="3200" dirty="0" smtClean="0"/>
              <a:t/>
            </a:r>
            <a:br>
              <a:rPr lang="en-US" sz="3200" dirty="0" smtClean="0"/>
            </a:br>
            <a:endParaRPr lang="en-US" sz="32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cxnSp>
        <p:nvCxnSpPr>
          <p:cNvPr id="22" name="Straight Arrow Connector 21"/>
          <p:cNvCxnSpPr/>
          <p:nvPr/>
        </p:nvCxnSpPr>
        <p:spPr>
          <a:xfrm>
            <a:off x="6248400" y="6018212"/>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pic>
        <p:nvPicPr>
          <p:cNvPr id="15362" name="Picture 2"/>
          <p:cNvPicPr>
            <a:picLocks noChangeAspect="1" noChangeArrowheads="1"/>
          </p:cNvPicPr>
          <p:nvPr/>
        </p:nvPicPr>
        <p:blipFill>
          <a:blip r:embed="rId3"/>
          <a:srcRect/>
          <a:stretch>
            <a:fillRect/>
          </a:stretch>
        </p:blipFill>
        <p:spPr bwMode="auto">
          <a:xfrm>
            <a:off x="152400" y="297216"/>
            <a:ext cx="8762999" cy="6210687"/>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dissolve">
                                      <p:cBhvr>
                                        <p:cTn id="7" dur="5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TotalTime>
  <Words>423</Words>
  <Application>Microsoft Office PowerPoint</Application>
  <PresentationFormat>On-screen Show (4:3)</PresentationFormat>
  <Paragraphs>51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77</cp:revision>
  <dcterms:created xsi:type="dcterms:W3CDTF">2020-06-02T07:05:21Z</dcterms:created>
  <dcterms:modified xsi:type="dcterms:W3CDTF">2021-09-20T15:27:50Z</dcterms:modified>
</cp:coreProperties>
</file>